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921">
          <p15:clr>
            <a:srgbClr val="747775"/>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1376" y="48"/>
      </p:cViewPr>
      <p:guideLst>
        <p:guide orient="horz" pos="1921"/>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512140ae02_0_79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dirty="0">
                <a:solidFill>
                  <a:schemeClr val="lt2"/>
                </a:solidFill>
                <a:latin typeface="Arial" panose="020B0604020202020204" pitchFamily="34" charset="0"/>
                <a:ea typeface="Google Sans SemiBold"/>
                <a:cs typeface="Arial" panose="020B0604020202020204" pitchFamily="34" charset="0"/>
                <a:sym typeface="Google Sans SemiBold"/>
              </a:rPr>
              <a:t>Key Insights </a:t>
            </a:r>
            <a:endParaRPr sz="1900" dirty="0">
              <a:solidFill>
                <a:schemeClr val="lt2"/>
              </a:solidFill>
              <a:latin typeface="Arial" panose="020B0604020202020204" pitchFamily="34" charset="0"/>
              <a:ea typeface="Google Sans SemiBold"/>
              <a:cs typeface="Arial" panose="020B0604020202020204" pitchFamily="34" charset="0"/>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dirty="0">
                <a:solidFill>
                  <a:schemeClr val="lt2"/>
                </a:solidFill>
                <a:latin typeface="Arial" panose="020B0604020202020204" pitchFamily="34" charset="0"/>
                <a:ea typeface="Google Sans SemiBold"/>
                <a:cs typeface="Arial" panose="020B0604020202020204" pitchFamily="34" charset="0"/>
                <a:sym typeface="Google Sans SemiBold"/>
              </a:rPr>
              <a:t>Details </a:t>
            </a:r>
            <a:endParaRPr sz="1900" dirty="0">
              <a:solidFill>
                <a:schemeClr val="lt2"/>
              </a:solidFill>
              <a:latin typeface="Arial" panose="020B0604020202020204" pitchFamily="34" charset="0"/>
              <a:ea typeface="Google Sans SemiBold"/>
              <a:cs typeface="Arial" panose="020B0604020202020204" pitchFamily="34" charset="0"/>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dirty="0">
                <a:solidFill>
                  <a:schemeClr val="lt2"/>
                </a:solidFill>
                <a:latin typeface="Arial" panose="020B0604020202020204" pitchFamily="34" charset="0"/>
                <a:ea typeface="Google Sans SemiBold"/>
                <a:cs typeface="Arial" panose="020B0604020202020204" pitchFamily="34" charset="0"/>
                <a:sym typeface="Google Sans SemiBold"/>
              </a:rPr>
              <a:t>Next Steps </a:t>
            </a:r>
            <a:endParaRPr sz="1900" dirty="0">
              <a:solidFill>
                <a:schemeClr val="lt2"/>
              </a:solidFill>
              <a:latin typeface="Arial" panose="020B0604020202020204" pitchFamily="34" charset="0"/>
              <a:ea typeface="Google Sans SemiBold"/>
              <a:cs typeface="Arial" panose="020B0604020202020204" pitchFamily="34" charset="0"/>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atin typeface="Arial" panose="020B0604020202020204" pitchFamily="34" charset="0"/>
                <a:cs typeface="Arial" panose="020B0604020202020204" pitchFamily="34" charset="0"/>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dirty="0"/>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dirty="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dirty="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dirty="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dirty="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dirty="0">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atin typeface="Arial" panose="020B0604020202020204" pitchFamily="34" charset="0"/>
                <a:cs typeface="Arial" panose="020B0604020202020204" pitchFamily="34" charset="0"/>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dirty="0"/>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sp>
        <p:nvSpPr>
          <p:cNvPr id="78" name="Google Shape;78;p4"/>
          <p:cNvSpPr txBox="1">
            <a:spLocks noGrp="1"/>
          </p:cNvSpPr>
          <p:nvPr>
            <p:ph type="body" idx="1"/>
          </p:nvPr>
        </p:nvSpPr>
        <p:spPr>
          <a:xfrm>
            <a:off x="438138" y="41439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9" name="Google Shape;79;p4"/>
          <p:cNvSpPr txBox="1">
            <a:spLocks noGrp="1"/>
          </p:cNvSpPr>
          <p:nvPr>
            <p:ph type="body" idx="2"/>
          </p:nvPr>
        </p:nvSpPr>
        <p:spPr>
          <a:xfrm>
            <a:off x="413425" y="1939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cxnSp>
        <p:nvCxnSpPr>
          <p:cNvPr id="80" name="Google Shape;80;p4"/>
          <p:cNvCxnSpPr/>
          <p:nvPr/>
        </p:nvCxnSpPr>
        <p:spPr>
          <a:xfrm>
            <a:off x="417975" y="1604200"/>
            <a:ext cx="0" cy="8480400"/>
          </a:xfrm>
          <a:prstGeom prst="straightConnector1">
            <a:avLst/>
          </a:prstGeom>
          <a:noFill/>
          <a:ln w="9525" cap="flat" cmpd="sng">
            <a:solidFill>
              <a:srgbClr val="B7B7B7"/>
            </a:solidFill>
            <a:prstDash val="solid"/>
            <a:round/>
            <a:headEnd type="none" w="med" len="med"/>
            <a:tailEnd type="none" w="med" len="med"/>
          </a:ln>
        </p:spPr>
      </p:cxnSp>
      <p:grpSp>
        <p:nvGrpSpPr>
          <p:cNvPr id="81" name="Google Shape;81;p4"/>
          <p:cNvGrpSpPr/>
          <p:nvPr/>
        </p:nvGrpSpPr>
        <p:grpSpPr>
          <a:xfrm>
            <a:off x="404725" y="1529075"/>
            <a:ext cx="6908400" cy="72025"/>
            <a:chOff x="404725" y="1681475"/>
            <a:chExt cx="6908400" cy="72025"/>
          </a:xfrm>
        </p:grpSpPr>
        <p:cxnSp>
          <p:nvCxnSpPr>
            <p:cNvPr id="82" name="Google Shape;82;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3" name="Google Shape;83;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4" name="Google Shape;84;p4"/>
          <p:cNvCxnSpPr/>
          <p:nvPr/>
        </p:nvCxnSpPr>
        <p:spPr>
          <a:xfrm>
            <a:off x="7309525" y="1561900"/>
            <a:ext cx="0" cy="8565000"/>
          </a:xfrm>
          <a:prstGeom prst="straightConnector1">
            <a:avLst/>
          </a:prstGeom>
          <a:noFill/>
          <a:ln w="9525" cap="flat" cmpd="sng">
            <a:solidFill>
              <a:srgbClr val="B7B7B7"/>
            </a:solidFill>
            <a:prstDash val="solid"/>
            <a:round/>
            <a:headEnd type="none" w="med" len="med"/>
            <a:tailEnd type="none" w="med" len="med"/>
          </a:ln>
        </p:spPr>
      </p:cxnSp>
      <p:sp>
        <p:nvSpPr>
          <p:cNvPr id="85" name="Google Shape;85;p4"/>
          <p:cNvSpPr txBox="1">
            <a:spLocks noGrp="1"/>
          </p:cNvSpPr>
          <p:nvPr>
            <p:ph type="title"/>
          </p:nvPr>
        </p:nvSpPr>
        <p:spPr>
          <a:xfrm>
            <a:off x="404725" y="2462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atin typeface="Arial" panose="020B0604020202020204" pitchFamily="34" charset="0"/>
                <a:cs typeface="Arial" panose="020B0604020202020204" pitchFamily="34" charset="0"/>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dirty="0"/>
          </a:p>
        </p:txBody>
      </p:sp>
      <p:sp>
        <p:nvSpPr>
          <p:cNvPr id="86" name="Google Shape;86;p4"/>
          <p:cNvSpPr txBox="1">
            <a:spLocks noGrp="1"/>
          </p:cNvSpPr>
          <p:nvPr>
            <p:ph type="subTitle" idx="3"/>
          </p:nvPr>
        </p:nvSpPr>
        <p:spPr>
          <a:xfrm>
            <a:off x="2249425" y="8270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7" name="Google Shape;87;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8" name="Google Shape;88;p4"/>
          <p:cNvCxnSpPr/>
          <p:nvPr/>
        </p:nvCxnSpPr>
        <p:spPr>
          <a:xfrm>
            <a:off x="3886200" y="3534350"/>
            <a:ext cx="0" cy="6566700"/>
          </a:xfrm>
          <a:prstGeom prst="straightConnector1">
            <a:avLst/>
          </a:prstGeom>
          <a:noFill/>
          <a:ln w="9525" cap="flat" cmpd="sng">
            <a:solidFill>
              <a:srgbClr val="B7B7B7"/>
            </a:solidFill>
            <a:prstDash val="solid"/>
            <a:round/>
            <a:headEnd type="none" w="med" len="med"/>
            <a:tailEnd type="none" w="med" len="med"/>
          </a:ln>
        </p:spPr>
      </p:cxnSp>
      <p:grpSp>
        <p:nvGrpSpPr>
          <p:cNvPr id="89" name="Google Shape;89;p4"/>
          <p:cNvGrpSpPr/>
          <p:nvPr/>
        </p:nvGrpSpPr>
        <p:grpSpPr>
          <a:xfrm>
            <a:off x="417975" y="1732850"/>
            <a:ext cx="2357775" cy="410125"/>
            <a:chOff x="417975" y="1885250"/>
            <a:chExt cx="2357775" cy="410125"/>
          </a:xfrm>
        </p:grpSpPr>
        <p:sp>
          <p:nvSpPr>
            <p:cNvPr id="90" name="Google Shape;90;p4"/>
            <p:cNvSpPr/>
            <p:nvPr/>
          </p:nvSpPr>
          <p:spPr>
            <a:xfrm>
              <a:off x="417975" y="1885250"/>
              <a:ext cx="2020800" cy="410100"/>
            </a:xfrm>
            <a:prstGeom prst="rect">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91;p4"/>
            <p:cNvSpPr/>
            <p:nvPr/>
          </p:nvSpPr>
          <p:spPr>
            <a:xfrm rot="10800000">
              <a:off x="2236350" y="1885875"/>
              <a:ext cx="539400" cy="409500"/>
            </a:xfrm>
            <a:prstGeom prst="chevron">
              <a:avLst>
                <a:gd name="adj" fmla="val 50000"/>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92;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93;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 name="Google Shape;94;p4"/>
          <p:cNvGrpSpPr/>
          <p:nvPr/>
        </p:nvGrpSpPr>
        <p:grpSpPr>
          <a:xfrm>
            <a:off x="417975" y="3505200"/>
            <a:ext cx="2357775" cy="410125"/>
            <a:chOff x="265575" y="3352800"/>
            <a:chExt cx="2357775" cy="410125"/>
          </a:xfrm>
        </p:grpSpPr>
        <p:sp>
          <p:nvSpPr>
            <p:cNvPr id="95" name="Google Shape;95;p4"/>
            <p:cNvSpPr/>
            <p:nvPr/>
          </p:nvSpPr>
          <p:spPr>
            <a:xfrm>
              <a:off x="265575" y="3352800"/>
              <a:ext cx="2020800" cy="410100"/>
            </a:xfrm>
            <a:prstGeom prst="rect">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 name="Google Shape;96;p4"/>
            <p:cNvSpPr/>
            <p:nvPr/>
          </p:nvSpPr>
          <p:spPr>
            <a:xfrm rot="10800000">
              <a:off x="2083950" y="3353425"/>
              <a:ext cx="539400" cy="409500"/>
            </a:xfrm>
            <a:prstGeom prst="chevron">
              <a:avLst>
                <a:gd name="adj" fmla="val 50000"/>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97;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98;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9" name="Google Shape;99;p4"/>
          <p:cNvGrpSpPr/>
          <p:nvPr/>
        </p:nvGrpSpPr>
        <p:grpSpPr>
          <a:xfrm>
            <a:off x="3872044" y="3505200"/>
            <a:ext cx="2747987" cy="410125"/>
            <a:chOff x="3567313" y="3200400"/>
            <a:chExt cx="2357775" cy="410125"/>
          </a:xfrm>
        </p:grpSpPr>
        <p:sp>
          <p:nvSpPr>
            <p:cNvPr id="100" name="Google Shape;100;p4"/>
            <p:cNvSpPr/>
            <p:nvPr/>
          </p:nvSpPr>
          <p:spPr>
            <a:xfrm>
              <a:off x="3567313" y="3200400"/>
              <a:ext cx="2020800" cy="410100"/>
            </a:xfrm>
            <a:prstGeom prst="rect">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 name="Google Shape;101;p4"/>
            <p:cNvSpPr/>
            <p:nvPr/>
          </p:nvSpPr>
          <p:spPr>
            <a:xfrm rot="10800000">
              <a:off x="5385688" y="3201025"/>
              <a:ext cx="539400" cy="409500"/>
            </a:xfrm>
            <a:prstGeom prst="chevron">
              <a:avLst>
                <a:gd name="adj" fmla="val 50000"/>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 name="Google Shape;102;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 name="Google Shape;103;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 name="Google Shape;104;p4"/>
          <p:cNvGrpSpPr/>
          <p:nvPr/>
        </p:nvGrpSpPr>
        <p:grpSpPr>
          <a:xfrm>
            <a:off x="417963" y="7359750"/>
            <a:ext cx="2357775" cy="410125"/>
            <a:chOff x="-39237" y="6140550"/>
            <a:chExt cx="2357775" cy="410125"/>
          </a:xfrm>
        </p:grpSpPr>
        <p:sp>
          <p:nvSpPr>
            <p:cNvPr id="105" name="Google Shape;105;p4"/>
            <p:cNvSpPr/>
            <p:nvPr/>
          </p:nvSpPr>
          <p:spPr>
            <a:xfrm>
              <a:off x="-39237" y="6140550"/>
              <a:ext cx="2020800" cy="410100"/>
            </a:xfrm>
            <a:prstGeom prst="rect">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 name="Google Shape;106;p4"/>
            <p:cNvSpPr/>
            <p:nvPr/>
          </p:nvSpPr>
          <p:spPr>
            <a:xfrm rot="10800000">
              <a:off x="1779138" y="6141175"/>
              <a:ext cx="539400" cy="409500"/>
            </a:xfrm>
            <a:prstGeom prst="chevron">
              <a:avLst>
                <a:gd name="adj" fmla="val 50000"/>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 name="Google Shape;107;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 name="Google Shape;108;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9" name="Google Shape;109;p4"/>
          <p:cNvSpPr txBox="1"/>
          <p:nvPr/>
        </p:nvSpPr>
        <p:spPr>
          <a:xfrm>
            <a:off x="402100" y="17561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dirty="0">
              <a:latin typeface="Google Sans"/>
              <a:ea typeface="Google Sans"/>
              <a:cs typeface="Google Sans"/>
              <a:sym typeface="Google Sans"/>
            </a:endParaRPr>
          </a:p>
        </p:txBody>
      </p:sp>
      <p:sp>
        <p:nvSpPr>
          <p:cNvPr id="110" name="Google Shape;110;p4"/>
          <p:cNvSpPr txBox="1"/>
          <p:nvPr/>
        </p:nvSpPr>
        <p:spPr>
          <a:xfrm>
            <a:off x="476200" y="35051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dirty="0">
              <a:latin typeface="Google Sans"/>
              <a:ea typeface="Google Sans"/>
              <a:cs typeface="Google Sans"/>
              <a:sym typeface="Google Sans"/>
            </a:endParaRPr>
          </a:p>
        </p:txBody>
      </p:sp>
      <p:sp>
        <p:nvSpPr>
          <p:cNvPr id="111" name="Google Shape;111;p4"/>
          <p:cNvSpPr txBox="1"/>
          <p:nvPr/>
        </p:nvSpPr>
        <p:spPr>
          <a:xfrm>
            <a:off x="476188" y="73647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dirty="0">
              <a:latin typeface="Google Sans"/>
              <a:ea typeface="Google Sans"/>
              <a:cs typeface="Google Sans"/>
              <a:sym typeface="Google Sans"/>
            </a:endParaRPr>
          </a:p>
        </p:txBody>
      </p:sp>
      <p:sp>
        <p:nvSpPr>
          <p:cNvPr id="112" name="Google Shape;112;p4"/>
          <p:cNvSpPr txBox="1"/>
          <p:nvPr/>
        </p:nvSpPr>
        <p:spPr>
          <a:xfrm>
            <a:off x="3848750" y="35052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dirty="0">
              <a:latin typeface="Google Sans"/>
              <a:ea typeface="Google Sans"/>
              <a:cs typeface="Google Sans"/>
              <a:sym typeface="Google Sans"/>
            </a:endParaRPr>
          </a:p>
        </p:txBody>
      </p:sp>
      <p:sp>
        <p:nvSpPr>
          <p:cNvPr id="113" name="Google Shape;113;p4"/>
          <p:cNvSpPr txBox="1">
            <a:spLocks noGrp="1"/>
          </p:cNvSpPr>
          <p:nvPr>
            <p:ph type="body" idx="4"/>
          </p:nvPr>
        </p:nvSpPr>
        <p:spPr>
          <a:xfrm>
            <a:off x="438150" y="7812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2678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6" name="Google Shape;116;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latin typeface="Google Sans"/>
              <a:ea typeface="Google Sans"/>
              <a:cs typeface="Google Sans"/>
              <a:sym typeface="Google Sans"/>
            </a:endParaRPr>
          </a:p>
        </p:txBody>
      </p:sp>
      <p:sp>
        <p:nvSpPr>
          <p:cNvPr id="120" name="Google Shape;120;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atin typeface="Arial" panose="020B0604020202020204" pitchFamily="34" charset="0"/>
                <a:cs typeface="Arial" panose="020B0604020202020204" pitchFamily="34" charset="0"/>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dirty="0"/>
          </a:p>
        </p:txBody>
      </p:sp>
      <p:sp>
        <p:nvSpPr>
          <p:cNvPr id="121" name="Google Shape;121;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dirty="0">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dirty="0">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dirty="0">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dirty="0">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dirty="0">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142" name="Google Shape;142;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dirty="0">
                <a:solidFill>
                  <a:srgbClr val="FFFFFF"/>
                </a:solidFill>
                <a:latin typeface="Arial" panose="020B0604020202020204" pitchFamily="34" charset="0"/>
                <a:ea typeface="Roboto"/>
                <a:cs typeface="Arial" panose="020B0604020202020204" pitchFamily="34" charset="0"/>
                <a:sym typeface="Roboto"/>
              </a:rPr>
              <a:t>Source:  Lorem ipsum dolor sit amet, consectetur adipiscing elit. Duis non erat sem</a:t>
            </a:r>
            <a:endParaRPr sz="600" dirty="0">
              <a:solidFill>
                <a:srgbClr val="FFFFFF"/>
              </a:solidFill>
              <a:latin typeface="Arial" panose="020B0604020202020204" pitchFamily="34" charset="0"/>
              <a:ea typeface="Roboto"/>
              <a:cs typeface="Arial" panose="020B0604020202020204" pitchFamily="34" charset="0"/>
              <a:sym typeface="Roboto"/>
            </a:endParaRPr>
          </a:p>
        </p:txBody>
      </p:sp>
      <p:sp>
        <p:nvSpPr>
          <p:cNvPr id="145" name="Google Shape;145;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dirty="0">
                <a:solidFill>
                  <a:srgbClr val="D9D9D9"/>
                </a:solidFill>
                <a:latin typeface="Arial" panose="020B0604020202020204" pitchFamily="34" charset="0"/>
                <a:ea typeface="Roboto"/>
                <a:cs typeface="Arial" panose="020B0604020202020204" pitchFamily="34" charset="0"/>
                <a:sym typeface="Roboto"/>
              </a:rPr>
              <a:t>Proprietary + Confidential</a:t>
            </a:r>
            <a:endParaRPr sz="600" dirty="0">
              <a:solidFill>
                <a:srgbClr val="D9D9D9"/>
              </a:solidFill>
              <a:latin typeface="Arial" panose="020B0604020202020204" pitchFamily="34" charset="0"/>
              <a:ea typeface="Roboto"/>
              <a:cs typeface="Arial" panose="020B0604020202020204" pitchFamily="34" charset="0"/>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dirty="0"/>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dirty="0"/>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dirty="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8"/>
          <p:cNvSpPr txBox="1">
            <a:spLocks noGrp="1"/>
          </p:cNvSpPr>
          <p:nvPr>
            <p:ph type="title"/>
          </p:nvPr>
        </p:nvSpPr>
        <p:spPr>
          <a:xfrm>
            <a:off x="-114300" y="167225"/>
            <a:ext cx="7886700" cy="771300"/>
          </a:xfrm>
          <a:prstGeom prst="rect">
            <a:avLst/>
          </a:prstGeom>
        </p:spPr>
        <p:txBody>
          <a:bodyPr spcFirstLastPara="1" wrap="square" lIns="91425" tIns="91425" rIns="91425" bIns="91425" anchor="t" anchorCtr="0">
            <a:normAutofit/>
          </a:bodyPr>
          <a:lstStyle/>
          <a:p>
            <a:pPr marL="0" lvl="0" indent="0" rtl="0">
              <a:lnSpc>
                <a:spcPct val="95000"/>
              </a:lnSpc>
              <a:spcBef>
                <a:spcPts val="0"/>
              </a:spcBef>
              <a:spcAft>
                <a:spcPts val="0"/>
              </a:spcAft>
              <a:buClr>
                <a:schemeClr val="dk1"/>
              </a:buClr>
              <a:buSzPts val="1100"/>
              <a:buFont typeface="Arial"/>
              <a:buNone/>
            </a:pPr>
            <a:r>
              <a:rPr lang="en" sz="1600" b="1" dirty="0"/>
              <a:t>Loan Default Prediction Project | Preliminary Data Summary</a:t>
            </a:r>
            <a:br>
              <a:rPr lang="en" sz="1600" b="1" dirty="0"/>
            </a:br>
            <a:r>
              <a:rPr lang="en" sz="1600" b="1" dirty="0"/>
              <a:t>(Milestone 2)</a:t>
            </a:r>
            <a:endParaRPr sz="1900" dirty="0"/>
          </a:p>
        </p:txBody>
      </p:sp>
      <p:sp>
        <p:nvSpPr>
          <p:cNvPr id="155" name="Google Shape;155;p8"/>
          <p:cNvSpPr txBox="1">
            <a:spLocks noGrp="1"/>
          </p:cNvSpPr>
          <p:nvPr>
            <p:ph type="subTitle" idx="3"/>
          </p:nvPr>
        </p:nvSpPr>
        <p:spPr>
          <a:xfrm>
            <a:off x="0" y="719124"/>
            <a:ext cx="7772399" cy="722325"/>
          </a:xfrm>
          <a:prstGeom prst="rect">
            <a:avLst/>
          </a:prstGeom>
        </p:spPr>
        <p:txBody>
          <a:bodyPr spcFirstLastPara="1" wrap="square" lIns="91425" tIns="91425" rIns="91425" bIns="91425" anchor="t" anchorCtr="0">
            <a:noAutofit/>
          </a:bodyPr>
          <a:lstStyle/>
          <a:p>
            <a:pPr marL="0" lvl="0" indent="0" rtl="0">
              <a:lnSpc>
                <a:spcPct val="150000"/>
              </a:lnSpc>
              <a:spcBef>
                <a:spcPts val="0"/>
              </a:spcBef>
              <a:buClr>
                <a:schemeClr val="dk1"/>
              </a:buClr>
              <a:buSzPts val="1100"/>
              <a:buFont typeface="Arial"/>
              <a:buNone/>
            </a:pPr>
            <a:r>
              <a:rPr lang="en" sz="1400" dirty="0">
                <a:latin typeface="Arial" panose="020B0604020202020204" pitchFamily="34" charset="0"/>
                <a:ea typeface="Roboto"/>
                <a:cs typeface="Arial" panose="020B0604020202020204" pitchFamily="34" charset="0"/>
                <a:sym typeface="Roboto"/>
              </a:rPr>
              <a:t>Executive Summary Report</a:t>
            </a:r>
          </a:p>
          <a:p>
            <a:pPr marL="0" lvl="0" indent="0" rtl="0">
              <a:lnSpc>
                <a:spcPct val="150000"/>
              </a:lnSpc>
              <a:spcBef>
                <a:spcPts val="0"/>
              </a:spcBef>
              <a:buClr>
                <a:schemeClr val="dk1"/>
              </a:buClr>
              <a:buSzPts val="1100"/>
              <a:buFont typeface="Arial"/>
              <a:buNone/>
            </a:pPr>
            <a:r>
              <a:rPr lang="en" sz="1400" dirty="0">
                <a:latin typeface="Arial" panose="020B0604020202020204" pitchFamily="34" charset="0"/>
                <a:ea typeface="Roboto"/>
                <a:cs typeface="Arial" panose="020B0604020202020204" pitchFamily="34" charset="0"/>
                <a:sym typeface="Roboto"/>
              </a:rPr>
              <a:t>Prepared by: PhD Aleksandar Osmanli</a:t>
            </a:r>
            <a:endParaRPr sz="1400" dirty="0">
              <a:latin typeface="Arial" panose="020B0604020202020204" pitchFamily="34" charset="0"/>
              <a:ea typeface="Roboto"/>
              <a:cs typeface="Arial" panose="020B0604020202020204" pitchFamily="34" charset="0"/>
              <a:sym typeface="Roboto"/>
            </a:endParaRPr>
          </a:p>
        </p:txBody>
      </p:sp>
      <p:sp>
        <p:nvSpPr>
          <p:cNvPr id="157" name="Google Shape;157;p8"/>
          <p:cNvSpPr txBox="1"/>
          <p:nvPr/>
        </p:nvSpPr>
        <p:spPr>
          <a:xfrm>
            <a:off x="4160763" y="6838600"/>
            <a:ext cx="3000000" cy="3678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endParaRPr b="1" dirty="0"/>
          </a:p>
        </p:txBody>
      </p:sp>
      <p:sp>
        <p:nvSpPr>
          <p:cNvPr id="158" name="Google Shape;158;p8"/>
          <p:cNvSpPr txBox="1"/>
          <p:nvPr/>
        </p:nvSpPr>
        <p:spPr>
          <a:xfrm>
            <a:off x="404725" y="2069088"/>
            <a:ext cx="6862500" cy="1246465"/>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Arial" panose="020B0604020202020204" pitchFamily="34" charset="0"/>
                <a:ea typeface="Roboto"/>
                <a:cs typeface="Arial" panose="020B0604020202020204" pitchFamily="34" charset="0"/>
                <a:sym typeface="Roboto"/>
              </a:rPr>
              <a:t>I’m currently developing a data analytics project aimed at decreasing overall loan default among borrowers by predicting which client attributes most contribute their loan default. For the purposes of this project, loan default means borrowers failed to pay their loans to the financial institution. </a:t>
            </a:r>
            <a:endParaRPr sz="1200" dirty="0">
              <a:solidFill>
                <a:schemeClr val="dk1"/>
              </a:solidFill>
              <a:latin typeface="Arial" panose="020B0604020202020204" pitchFamily="34" charset="0"/>
              <a:ea typeface="Roboto"/>
              <a:cs typeface="Arial" panose="020B0604020202020204" pitchFamily="34" charset="0"/>
              <a:sym typeface="Roboto"/>
            </a:endParaRPr>
          </a:p>
          <a:p>
            <a:pPr marL="0" lvl="0" indent="0" algn="l" rtl="0">
              <a:lnSpc>
                <a:spcPct val="115000"/>
              </a:lnSpc>
              <a:spcBef>
                <a:spcPts val="0"/>
              </a:spcBef>
              <a:spcAft>
                <a:spcPts val="0"/>
              </a:spcAft>
              <a:buClr>
                <a:schemeClr val="dk1"/>
              </a:buClr>
              <a:buSzPts val="1100"/>
              <a:buFont typeface="Arial"/>
              <a:buNone/>
            </a:pPr>
            <a:r>
              <a:rPr lang="en" sz="1200" b="1" dirty="0">
                <a:solidFill>
                  <a:schemeClr val="dk1"/>
                </a:solidFill>
                <a:latin typeface="Arial" panose="020B0604020202020204" pitchFamily="34" charset="0"/>
                <a:ea typeface="Roboto"/>
                <a:cs typeface="Arial" panose="020B0604020202020204" pitchFamily="34" charset="0"/>
                <a:sym typeface="Roboto"/>
              </a:rPr>
              <a:t>This report offers a preliminary data summary, information on the project status and key insights of Milestone 2, which impact the future development of the overall project.  </a:t>
            </a:r>
            <a:endParaRPr sz="1200" b="1" dirty="0">
              <a:solidFill>
                <a:schemeClr val="dk1"/>
              </a:solidFill>
              <a:latin typeface="Google Sans"/>
              <a:ea typeface="Google Sans"/>
              <a:cs typeface="Google Sans"/>
              <a:sym typeface="Google Sans"/>
            </a:endParaRPr>
          </a:p>
        </p:txBody>
      </p:sp>
      <p:sp>
        <p:nvSpPr>
          <p:cNvPr id="159" name="Google Shape;159;p8"/>
          <p:cNvSpPr txBox="1"/>
          <p:nvPr/>
        </p:nvSpPr>
        <p:spPr>
          <a:xfrm>
            <a:off x="4326300" y="5195775"/>
            <a:ext cx="2581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dirty="0">
              <a:latin typeface="Google Sans"/>
              <a:ea typeface="Google Sans"/>
              <a:cs typeface="Google Sans"/>
              <a:sym typeface="Google Sans"/>
            </a:endParaRPr>
          </a:p>
        </p:txBody>
      </p:sp>
      <p:sp>
        <p:nvSpPr>
          <p:cNvPr id="161" name="Google Shape;161;p8"/>
          <p:cNvSpPr txBox="1"/>
          <p:nvPr/>
        </p:nvSpPr>
        <p:spPr>
          <a:xfrm>
            <a:off x="-3137550" y="3698050"/>
            <a:ext cx="2819400" cy="369300"/>
          </a:xfrm>
          <a:prstGeom prst="rect">
            <a:avLst/>
          </a:prstGeom>
          <a:noFill/>
          <a:ln>
            <a:noFill/>
          </a:ln>
        </p:spPr>
        <p:txBody>
          <a:bodyPr spcFirstLastPara="1" wrap="square" lIns="91425" tIns="91425" rIns="91425" bIns="91425" anchor="t" anchorCtr="0">
            <a:spAutoFit/>
          </a:bodyPr>
          <a:lstStyle/>
          <a:p>
            <a:pPr marL="228600" lvl="0" indent="0" algn="l" rtl="0">
              <a:spcBef>
                <a:spcPts val="0"/>
              </a:spcBef>
              <a:spcAft>
                <a:spcPts val="0"/>
              </a:spcAft>
              <a:buNone/>
            </a:pPr>
            <a:endParaRPr sz="1200" dirty="0">
              <a:latin typeface="Google Sans"/>
              <a:ea typeface="Google Sans"/>
              <a:cs typeface="Google Sans"/>
              <a:sym typeface="Google Sans"/>
            </a:endParaRPr>
          </a:p>
        </p:txBody>
      </p:sp>
      <p:grpSp>
        <p:nvGrpSpPr>
          <p:cNvPr id="162" name="Google Shape;162;p8"/>
          <p:cNvGrpSpPr/>
          <p:nvPr/>
        </p:nvGrpSpPr>
        <p:grpSpPr>
          <a:xfrm>
            <a:off x="438150" y="3973875"/>
            <a:ext cx="3415500" cy="3363173"/>
            <a:chOff x="438150" y="3745275"/>
            <a:chExt cx="3415500" cy="3363173"/>
          </a:xfrm>
        </p:grpSpPr>
        <p:sp>
          <p:nvSpPr>
            <p:cNvPr id="163" name="Google Shape;163;p8"/>
            <p:cNvSpPr txBox="1"/>
            <p:nvPr/>
          </p:nvSpPr>
          <p:spPr>
            <a:xfrm>
              <a:off x="438150" y="3745275"/>
              <a:ext cx="34155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latin typeface="Arial" panose="020B0604020202020204" pitchFamily="34" charset="0"/>
                  <a:ea typeface="Roboto"/>
                  <a:cs typeface="Arial" panose="020B0604020202020204" pitchFamily="34" charset="0"/>
                  <a:sym typeface="Roboto"/>
                </a:rPr>
                <a:t>Milestone 2 - Compile Summary Information </a:t>
              </a:r>
              <a:endParaRPr sz="1200" b="1" dirty="0">
                <a:latin typeface="Arial" panose="020B0604020202020204" pitchFamily="34" charset="0"/>
                <a:ea typeface="Roboto"/>
                <a:cs typeface="Arial" panose="020B0604020202020204" pitchFamily="34" charset="0"/>
                <a:sym typeface="Roboto"/>
              </a:endParaRPr>
            </a:p>
          </p:txBody>
        </p:sp>
        <p:sp>
          <p:nvSpPr>
            <p:cNvPr id="164" name="Google Shape;164;p8"/>
            <p:cNvSpPr txBox="1"/>
            <p:nvPr/>
          </p:nvSpPr>
          <p:spPr>
            <a:xfrm>
              <a:off x="482325" y="4038407"/>
              <a:ext cx="3224100" cy="3070041"/>
            </a:xfrm>
            <a:prstGeom prst="rect">
              <a:avLst/>
            </a:prstGeom>
            <a:noFill/>
            <a:ln>
              <a:noFill/>
            </a:ln>
          </p:spPr>
          <p:txBody>
            <a:bodyPr spcFirstLastPara="1" wrap="square" lIns="91425" tIns="91425" rIns="91425" bIns="91425" anchor="t" anchorCtr="0">
              <a:spAutoFit/>
            </a:bodyPr>
            <a:lstStyle/>
            <a:p>
              <a:pPr marL="257175" lvl="0" indent="-314325" algn="l" rtl="0">
                <a:lnSpc>
                  <a:spcPct val="100000"/>
                </a:lnSpc>
                <a:spcBef>
                  <a:spcPts val="0"/>
                </a:spcBef>
                <a:spcAft>
                  <a:spcPts val="0"/>
                </a:spcAft>
                <a:buNone/>
              </a:pPr>
              <a:r>
                <a:rPr lang="en" sz="1500" dirty="0">
                  <a:solidFill>
                    <a:schemeClr val="dk1"/>
                  </a:solidFill>
                </a:rPr>
                <a:t>🎯 </a:t>
              </a:r>
              <a:r>
                <a:rPr lang="en" sz="1200" b="1" dirty="0">
                  <a:solidFill>
                    <a:schemeClr val="dk1"/>
                  </a:solidFill>
                  <a:latin typeface="Arial" panose="020B0604020202020204" pitchFamily="34" charset="0"/>
                  <a:ea typeface="Roboto"/>
                  <a:cs typeface="Arial" panose="020B0604020202020204" pitchFamily="34" charset="0"/>
                  <a:sym typeface="Roboto"/>
                </a:rPr>
                <a:t>Target Goal:</a:t>
              </a:r>
              <a:r>
                <a:rPr lang="en" sz="1200" dirty="0">
                  <a:solidFill>
                    <a:schemeClr val="dk1"/>
                  </a:solidFill>
                  <a:latin typeface="Arial" panose="020B0604020202020204" pitchFamily="34" charset="0"/>
                  <a:ea typeface="Roboto"/>
                  <a:cs typeface="Arial" panose="020B0604020202020204" pitchFamily="34" charset="0"/>
                  <a:sym typeface="Roboto"/>
                </a:rPr>
                <a:t> Inspect user data to learn important relationships between variables. </a:t>
              </a:r>
              <a:endParaRPr sz="1200" dirty="0">
                <a:solidFill>
                  <a:schemeClr val="dk1"/>
                </a:solidFill>
                <a:latin typeface="Arial" panose="020B0604020202020204" pitchFamily="34" charset="0"/>
                <a:ea typeface="Roboto"/>
                <a:cs typeface="Arial" panose="020B0604020202020204" pitchFamily="34" charset="0"/>
                <a:sym typeface="Roboto"/>
              </a:endParaRPr>
            </a:p>
            <a:p>
              <a:pPr marL="257175" lvl="0" indent="-314325" algn="l" rtl="0">
                <a:lnSpc>
                  <a:spcPct val="100000"/>
                </a:lnSpc>
                <a:spcBef>
                  <a:spcPts val="700"/>
                </a:spcBef>
                <a:spcAft>
                  <a:spcPts val="0"/>
                </a:spcAft>
                <a:buNone/>
              </a:pPr>
              <a:r>
                <a:rPr lang="en" sz="1500" dirty="0">
                  <a:solidFill>
                    <a:schemeClr val="dk1"/>
                  </a:solidFill>
                </a:rPr>
                <a:t>🎯</a:t>
              </a:r>
              <a:r>
                <a:rPr lang="en" sz="1200" dirty="0">
                  <a:solidFill>
                    <a:schemeClr val="dk1"/>
                  </a:solidFill>
                </a:rPr>
                <a:t> </a:t>
              </a:r>
              <a:r>
                <a:rPr lang="en" sz="1200" b="1" dirty="0">
                  <a:solidFill>
                    <a:schemeClr val="dk1"/>
                  </a:solidFill>
                  <a:latin typeface="Arial" panose="020B0604020202020204" pitchFamily="34" charset="0"/>
                  <a:ea typeface="Roboto"/>
                  <a:cs typeface="Arial" panose="020B0604020202020204" pitchFamily="34" charset="0"/>
                  <a:sym typeface="Roboto"/>
                </a:rPr>
                <a:t>Methods:</a:t>
              </a:r>
              <a:r>
                <a:rPr lang="en" sz="1200" dirty="0">
                  <a:solidFill>
                    <a:schemeClr val="dk1"/>
                  </a:solidFill>
                  <a:latin typeface="Arial" panose="020B0604020202020204" pitchFamily="34" charset="0"/>
                  <a:ea typeface="Roboto"/>
                  <a:cs typeface="Arial" panose="020B0604020202020204" pitchFamily="34" charset="0"/>
                  <a:sym typeface="Roboto"/>
                </a:rPr>
                <a:t> </a:t>
              </a:r>
              <a:endParaRPr sz="1200" dirty="0">
                <a:solidFill>
                  <a:schemeClr val="dk1"/>
                </a:solidFill>
                <a:latin typeface="Arial" panose="020B0604020202020204" pitchFamily="34" charset="0"/>
                <a:ea typeface="Roboto"/>
                <a:cs typeface="Arial" panose="020B0604020202020204" pitchFamily="34" charset="0"/>
                <a:sym typeface="Roboto"/>
              </a:endParaRPr>
            </a:p>
            <a:p>
              <a:pPr marL="457200" lvl="0" indent="-190500" algn="l" rtl="0">
                <a:lnSpc>
                  <a:spcPct val="100000"/>
                </a:lnSpc>
                <a:spcBef>
                  <a:spcPts val="500"/>
                </a:spcBef>
                <a:spcAft>
                  <a:spcPts val="0"/>
                </a:spcAft>
                <a:buClr>
                  <a:schemeClr val="dk1"/>
                </a:buClr>
                <a:buSzPts val="1200"/>
                <a:buFont typeface="Roboto"/>
                <a:buChar char="●"/>
              </a:pPr>
              <a:r>
                <a:rPr lang="en" sz="1200" dirty="0">
                  <a:solidFill>
                    <a:schemeClr val="dk1"/>
                  </a:solidFill>
                  <a:latin typeface="Arial" panose="020B0604020202020204" pitchFamily="34" charset="0"/>
                  <a:ea typeface="Roboto"/>
                  <a:cs typeface="Arial" panose="020B0604020202020204" pitchFamily="34" charset="0"/>
                  <a:sym typeface="Roboto"/>
                </a:rPr>
                <a:t>Built a dataframe</a:t>
              </a:r>
              <a:endParaRPr sz="1200" dirty="0">
                <a:solidFill>
                  <a:schemeClr val="dk1"/>
                </a:solidFill>
                <a:latin typeface="Arial" panose="020B0604020202020204" pitchFamily="34" charset="0"/>
                <a:ea typeface="Roboto"/>
                <a:cs typeface="Arial" panose="020B0604020202020204" pitchFamily="34" charset="0"/>
                <a:sym typeface="Roboto"/>
              </a:endParaRPr>
            </a:p>
            <a:p>
              <a:pPr marL="685800" lvl="1" indent="-190500" algn="l" rtl="0">
                <a:lnSpc>
                  <a:spcPct val="100000"/>
                </a:lnSpc>
                <a:spcBef>
                  <a:spcPts val="0"/>
                </a:spcBef>
                <a:spcAft>
                  <a:spcPts val="0"/>
                </a:spcAft>
                <a:buClr>
                  <a:schemeClr val="dk1"/>
                </a:buClr>
                <a:buSzPts val="1200"/>
                <a:buFont typeface="Roboto"/>
                <a:buChar char="○"/>
              </a:pPr>
              <a:r>
                <a:rPr lang="en" sz="1200" dirty="0">
                  <a:solidFill>
                    <a:schemeClr val="dk1"/>
                  </a:solidFill>
                  <a:latin typeface="Arial" panose="020B0604020202020204" pitchFamily="34" charset="0"/>
                  <a:ea typeface="Roboto"/>
                  <a:cs typeface="Arial" panose="020B0604020202020204" pitchFamily="34" charset="0"/>
                  <a:sym typeface="Roboto"/>
                </a:rPr>
                <a:t>Each row represents a single observation, and each column represents a single variable</a:t>
              </a:r>
              <a:endParaRPr sz="1200" dirty="0">
                <a:solidFill>
                  <a:schemeClr val="dk1"/>
                </a:solidFill>
                <a:latin typeface="Arial" panose="020B0604020202020204" pitchFamily="34" charset="0"/>
                <a:ea typeface="Roboto"/>
                <a:cs typeface="Arial" panose="020B0604020202020204" pitchFamily="34" charset="0"/>
                <a:sym typeface="Roboto"/>
              </a:endParaRPr>
            </a:p>
            <a:p>
              <a:pPr marL="457200" lvl="0" indent="-190500" algn="l" rtl="0">
                <a:lnSpc>
                  <a:spcPct val="100000"/>
                </a:lnSpc>
                <a:spcBef>
                  <a:spcPts val="300"/>
                </a:spcBef>
                <a:spcAft>
                  <a:spcPts val="0"/>
                </a:spcAft>
                <a:buClr>
                  <a:schemeClr val="dk1"/>
                </a:buClr>
                <a:buSzPts val="1200"/>
                <a:buFont typeface="Roboto"/>
                <a:buChar char="●"/>
              </a:pPr>
              <a:r>
                <a:rPr lang="en" sz="1200" dirty="0">
                  <a:solidFill>
                    <a:schemeClr val="dk1"/>
                  </a:solidFill>
                  <a:latin typeface="Arial" panose="020B0604020202020204" pitchFamily="34" charset="0"/>
                  <a:ea typeface="Roboto"/>
                  <a:cs typeface="Arial" panose="020B0604020202020204" pitchFamily="34" charset="0"/>
                  <a:sym typeface="Roboto"/>
                </a:rPr>
                <a:t>Collected preliminary statistics</a:t>
              </a:r>
              <a:endParaRPr sz="1200" dirty="0">
                <a:solidFill>
                  <a:schemeClr val="dk1"/>
                </a:solidFill>
                <a:latin typeface="Arial" panose="020B0604020202020204" pitchFamily="34" charset="0"/>
                <a:ea typeface="Roboto"/>
                <a:cs typeface="Arial" panose="020B0604020202020204" pitchFamily="34" charset="0"/>
                <a:sym typeface="Roboto"/>
              </a:endParaRPr>
            </a:p>
            <a:p>
              <a:pPr marL="457200" lvl="0" indent="-190500" algn="l" rtl="0">
                <a:lnSpc>
                  <a:spcPct val="100000"/>
                </a:lnSpc>
                <a:spcBef>
                  <a:spcPts val="0"/>
                </a:spcBef>
                <a:spcAft>
                  <a:spcPts val="0"/>
                </a:spcAft>
                <a:buClr>
                  <a:schemeClr val="dk1"/>
                </a:buClr>
                <a:buSzPts val="1200"/>
                <a:buFont typeface="Roboto"/>
                <a:buChar char="●"/>
              </a:pPr>
              <a:r>
                <a:rPr lang="en" sz="1200" dirty="0">
                  <a:solidFill>
                    <a:schemeClr val="dk1"/>
                  </a:solidFill>
                  <a:latin typeface="Arial" panose="020B0604020202020204" pitchFamily="34" charset="0"/>
                  <a:ea typeface="Roboto"/>
                  <a:cs typeface="Arial" panose="020B0604020202020204" pitchFamily="34" charset="0"/>
                  <a:sym typeface="Roboto"/>
                </a:rPr>
                <a:t>Analyzed user behavior</a:t>
              </a:r>
              <a:endParaRPr sz="1200" dirty="0">
                <a:solidFill>
                  <a:schemeClr val="dk1"/>
                </a:solidFill>
                <a:latin typeface="Arial" panose="020B0604020202020204" pitchFamily="34" charset="0"/>
                <a:ea typeface="Roboto"/>
                <a:cs typeface="Arial" panose="020B0604020202020204" pitchFamily="34" charset="0"/>
                <a:sym typeface="Roboto"/>
              </a:endParaRPr>
            </a:p>
            <a:p>
              <a:pPr marL="257175" lvl="0" indent="-314325" algn="l" rtl="0">
                <a:lnSpc>
                  <a:spcPct val="100000"/>
                </a:lnSpc>
                <a:spcBef>
                  <a:spcPts val="700"/>
                </a:spcBef>
                <a:spcAft>
                  <a:spcPts val="500"/>
                </a:spcAft>
                <a:buNone/>
              </a:pPr>
              <a:r>
                <a:rPr lang="en" sz="1500" dirty="0">
                  <a:solidFill>
                    <a:schemeClr val="dk1"/>
                  </a:solidFill>
                </a:rPr>
                <a:t>🎯</a:t>
              </a:r>
              <a:r>
                <a:rPr lang="en" sz="1200" dirty="0">
                  <a:solidFill>
                    <a:schemeClr val="dk1"/>
                  </a:solidFill>
                </a:rPr>
                <a:t> </a:t>
              </a:r>
              <a:r>
                <a:rPr lang="en" sz="1200" b="1" dirty="0">
                  <a:solidFill>
                    <a:schemeClr val="dk1"/>
                  </a:solidFill>
                  <a:latin typeface="Arial" panose="020B0604020202020204" pitchFamily="34" charset="0"/>
                  <a:ea typeface="Roboto"/>
                  <a:cs typeface="Arial" panose="020B0604020202020204" pitchFamily="34" charset="0"/>
                  <a:sym typeface="Roboto"/>
                </a:rPr>
                <a:t>Impact:</a:t>
              </a:r>
              <a:r>
                <a:rPr lang="en" sz="1200" dirty="0">
                  <a:solidFill>
                    <a:schemeClr val="dk1"/>
                  </a:solidFill>
                  <a:latin typeface="Arial" panose="020B0604020202020204" pitchFamily="34" charset="0"/>
                  <a:ea typeface="Roboto"/>
                  <a:cs typeface="Arial" panose="020B0604020202020204" pitchFamily="34" charset="0"/>
                  <a:sym typeface="Roboto"/>
                </a:rPr>
                <a:t> important relationships were  determined between variables that will guide further analysis of user data. </a:t>
              </a:r>
              <a:endParaRPr sz="1200" dirty="0">
                <a:solidFill>
                  <a:schemeClr val="dk1"/>
                </a:solidFill>
                <a:latin typeface="Arial" panose="020B0604020202020204" pitchFamily="34" charset="0"/>
                <a:ea typeface="Roboto"/>
                <a:cs typeface="Arial" panose="020B0604020202020204" pitchFamily="34" charset="0"/>
                <a:sym typeface="Roboto"/>
              </a:endParaRPr>
            </a:p>
          </p:txBody>
        </p:sp>
      </p:grpSp>
      <p:sp>
        <p:nvSpPr>
          <p:cNvPr id="165" name="Google Shape;165;p8"/>
          <p:cNvSpPr txBox="1"/>
          <p:nvPr/>
        </p:nvSpPr>
        <p:spPr>
          <a:xfrm>
            <a:off x="3939600" y="3976275"/>
            <a:ext cx="3354900" cy="4719000"/>
          </a:xfrm>
          <a:prstGeom prst="rect">
            <a:avLst/>
          </a:prstGeom>
          <a:noFill/>
          <a:ln>
            <a:noFill/>
          </a:ln>
        </p:spPr>
        <p:txBody>
          <a:bodyPr spcFirstLastPara="1" wrap="square" lIns="91425" tIns="91425" rIns="91425" bIns="91425" anchor="t" anchorCtr="0">
            <a:noAutofit/>
          </a:bodyPr>
          <a:lstStyle/>
          <a:p>
            <a:pPr marL="142875" lvl="0" indent="-187325" algn="l" rtl="0">
              <a:lnSpc>
                <a:spcPct val="100000"/>
              </a:lnSpc>
              <a:spcBef>
                <a:spcPts val="0"/>
              </a:spcBef>
              <a:spcAft>
                <a:spcPts val="0"/>
              </a:spcAft>
              <a:buClr>
                <a:schemeClr val="dk1"/>
              </a:buClr>
              <a:buSzPts val="1150"/>
              <a:buFont typeface="Roboto"/>
              <a:buChar char="●"/>
            </a:pPr>
            <a:r>
              <a:rPr lang="en" sz="1150" dirty="0">
                <a:latin typeface="Arial" panose="020B0604020202020204" pitchFamily="34" charset="0"/>
                <a:ea typeface="Roboto"/>
                <a:cs typeface="Arial" panose="020B0604020202020204" pitchFamily="34" charset="0"/>
                <a:sym typeface="Roboto"/>
              </a:rPr>
              <a:t>I was provided with two datasets:</a:t>
            </a:r>
          </a:p>
          <a:p>
            <a:pPr marL="228600" lvl="2" indent="-228600">
              <a:buClr>
                <a:schemeClr val="dk1"/>
              </a:buClr>
              <a:buSzPts val="1150"/>
              <a:buAutoNum type="arabicPeriod"/>
            </a:pPr>
            <a:r>
              <a:rPr lang="en" sz="1150" dirty="0">
                <a:latin typeface="Arial" panose="020B0604020202020204" pitchFamily="34" charset="0"/>
                <a:ea typeface="Roboto"/>
                <a:cs typeface="Arial" panose="020B0604020202020204" pitchFamily="34" charset="0"/>
                <a:sym typeface="Roboto"/>
              </a:rPr>
              <a:t>Train dataset contains 18 variables and 70% of the overall sample, and </a:t>
            </a:r>
            <a:r>
              <a:rPr lang="en-US" sz="1150" dirty="0">
                <a:latin typeface="Arial" panose="020B0604020202020204" pitchFamily="34" charset="0"/>
                <a:ea typeface="Roboto"/>
                <a:cs typeface="Arial" panose="020B0604020202020204" pitchFamily="34" charset="0"/>
              </a:rPr>
              <a:t>will reveal whether the client was loan defaulted or not (the “ground truth”).</a:t>
            </a:r>
          </a:p>
          <a:p>
            <a:pPr marL="228600" lvl="2" indent="-228600">
              <a:buClr>
                <a:schemeClr val="dk1"/>
              </a:buClr>
              <a:buSzPts val="1150"/>
              <a:buAutoNum type="arabicPeriod"/>
            </a:pPr>
            <a:r>
              <a:rPr lang="en-US" sz="1150" dirty="0">
                <a:latin typeface="Arial" panose="020B0604020202020204" pitchFamily="34" charset="0"/>
                <a:ea typeface="Roboto"/>
                <a:cs typeface="Arial" panose="020B0604020202020204" pitchFamily="34" charset="0"/>
                <a:sym typeface="Roboto"/>
              </a:rPr>
              <a:t>T</a:t>
            </a:r>
            <a:r>
              <a:rPr lang="en" sz="1150" dirty="0">
                <a:latin typeface="Arial" panose="020B0604020202020204" pitchFamily="34" charset="0"/>
                <a:ea typeface="Roboto"/>
                <a:cs typeface="Arial" panose="020B0604020202020204" pitchFamily="34" charset="0"/>
                <a:sym typeface="Roboto"/>
              </a:rPr>
              <a:t>est dataset contains 17 variables with the exact same information about the remaining sample of 30%, but does not </a:t>
            </a:r>
            <a:r>
              <a:rPr lang="en-US" sz="1150" dirty="0">
                <a:latin typeface="Arial" panose="020B0604020202020204" pitchFamily="34" charset="0"/>
                <a:ea typeface="Roboto"/>
                <a:cs typeface="Arial" panose="020B0604020202020204" pitchFamily="34" charset="0"/>
              </a:rPr>
              <a:t>disclose the “ground truth” for each loan. I should predict the outcome.</a:t>
            </a:r>
            <a:endParaRPr lang="en-US" sz="1150" dirty="0">
              <a:latin typeface="Arial" panose="020B0604020202020204" pitchFamily="34" charset="0"/>
              <a:ea typeface="Roboto"/>
              <a:cs typeface="Arial" panose="020B0604020202020204" pitchFamily="34" charset="0"/>
              <a:sym typeface="Roboto"/>
            </a:endParaRPr>
          </a:p>
          <a:p>
            <a:pPr marL="142875" lvl="0" indent="-187325" algn="l" rtl="0">
              <a:lnSpc>
                <a:spcPct val="100000"/>
              </a:lnSpc>
              <a:spcBef>
                <a:spcPts val="800"/>
              </a:spcBef>
              <a:spcAft>
                <a:spcPts val="0"/>
              </a:spcAft>
              <a:buClr>
                <a:schemeClr val="dk1"/>
              </a:buClr>
              <a:buSzPts val="1150"/>
              <a:buFont typeface="Roboto"/>
              <a:buChar char="●"/>
            </a:pPr>
            <a:r>
              <a:rPr lang="en-US" sz="1150" dirty="0">
                <a:latin typeface="Arial" panose="020B0604020202020204" pitchFamily="34" charset="0"/>
                <a:ea typeface="Roboto"/>
                <a:cs typeface="Arial" panose="020B0604020202020204" pitchFamily="34" charset="0"/>
                <a:sym typeface="Roboto"/>
              </a:rPr>
              <a:t>The types of variables include 8 objects (7 categorical variables), 2 floats, and 8 integers; one categorical variable contains space and single quotes between its possible values, so I concatenated and simplify them to avoid future problems with analysis. </a:t>
            </a:r>
          </a:p>
          <a:p>
            <a:pPr marL="114300" lvl="0" indent="-158750" algn="l" rtl="0">
              <a:spcBef>
                <a:spcPts val="800"/>
              </a:spcBef>
              <a:spcAft>
                <a:spcPts val="0"/>
              </a:spcAft>
              <a:buClr>
                <a:schemeClr val="dk1"/>
              </a:buClr>
              <a:buSzPts val="1150"/>
              <a:buFont typeface="Roboto"/>
              <a:buChar char="●"/>
            </a:pPr>
            <a:r>
              <a:rPr lang="en" sz="1150" dirty="0">
                <a:latin typeface="Arial" panose="020B0604020202020204" pitchFamily="34" charset="0"/>
                <a:ea typeface="Roboto"/>
                <a:cs typeface="Arial" panose="020B0604020202020204" pitchFamily="34" charset="0"/>
                <a:sym typeface="Roboto"/>
              </a:rPr>
              <a:t>There were no missing values in both train and test sets.</a:t>
            </a:r>
            <a:endParaRPr sz="1150" dirty="0">
              <a:latin typeface="Arial" panose="020B0604020202020204" pitchFamily="34" charset="0"/>
              <a:ea typeface="Roboto"/>
              <a:cs typeface="Arial" panose="020B0604020202020204" pitchFamily="34" charset="0"/>
              <a:sym typeface="Roboto"/>
            </a:endParaRPr>
          </a:p>
        </p:txBody>
      </p:sp>
      <p:sp>
        <p:nvSpPr>
          <p:cNvPr id="166" name="Google Shape;166;p8"/>
          <p:cNvSpPr txBox="1"/>
          <p:nvPr/>
        </p:nvSpPr>
        <p:spPr>
          <a:xfrm>
            <a:off x="214224" y="7722000"/>
            <a:ext cx="3618577" cy="2564774"/>
          </a:xfrm>
          <a:prstGeom prst="rect">
            <a:avLst/>
          </a:prstGeom>
          <a:noFill/>
          <a:ln>
            <a:noFill/>
          </a:ln>
        </p:spPr>
        <p:txBody>
          <a:bodyPr spcFirstLastPara="1" wrap="square" lIns="91425" tIns="91425" rIns="91425" bIns="91425" anchor="t" anchorCtr="0">
            <a:spAutoFit/>
          </a:bodyPr>
          <a:lstStyle/>
          <a:p>
            <a:pPr marL="285750" lvl="0" indent="-187325" algn="l" rtl="0">
              <a:spcBef>
                <a:spcPts val="0"/>
              </a:spcBef>
              <a:spcAft>
                <a:spcPts val="0"/>
              </a:spcAft>
              <a:buClr>
                <a:schemeClr val="dk1"/>
              </a:buClr>
              <a:buSzPts val="1150"/>
              <a:buFont typeface="Roboto"/>
              <a:buChar char="➔"/>
            </a:pPr>
            <a:r>
              <a:rPr lang="en" sz="1150" b="1" dirty="0">
                <a:solidFill>
                  <a:schemeClr val="dk1"/>
                </a:solidFill>
                <a:latin typeface="Arial" panose="020B0604020202020204" pitchFamily="34" charset="0"/>
                <a:ea typeface="Roboto"/>
                <a:cs typeface="Arial" panose="020B0604020202020204" pitchFamily="34" charset="0"/>
                <a:sym typeface="Roboto"/>
              </a:rPr>
              <a:t>It is recommended to analyze the impact of some variables on the client’s loan default</a:t>
            </a:r>
            <a:r>
              <a:rPr lang="en" sz="1150" dirty="0">
                <a:solidFill>
                  <a:schemeClr val="dk1"/>
                </a:solidFill>
                <a:latin typeface="Arial" panose="020B0604020202020204" pitchFamily="34" charset="0"/>
                <a:ea typeface="Roboto"/>
                <a:cs typeface="Arial" panose="020B0604020202020204" pitchFamily="34" charset="0"/>
                <a:sym typeface="Roboto"/>
              </a:rPr>
              <a:t>. It’s obvious that variables ‘Age’, ‘InterestRate’, ‘Income’, ‘MonthsEmployed’ and ‘CreditScore’ have negative impact on the loan default, while ‘InterestRate’, ‘LoanAmount’, ‘NumCreditLines’ and ‘DTIRatio’ have positive impact on the loan default.</a:t>
            </a:r>
            <a:endParaRPr sz="1150" dirty="0">
              <a:solidFill>
                <a:schemeClr val="dk1"/>
              </a:solidFill>
              <a:latin typeface="Arial" panose="020B0604020202020204" pitchFamily="34" charset="0"/>
              <a:ea typeface="Roboto"/>
              <a:cs typeface="Arial" panose="020B0604020202020204" pitchFamily="34" charset="0"/>
              <a:sym typeface="Roboto"/>
            </a:endParaRPr>
          </a:p>
          <a:p>
            <a:pPr marL="285750" lvl="0" indent="-187325" algn="l" rtl="0">
              <a:spcBef>
                <a:spcPts val="1000"/>
              </a:spcBef>
              <a:spcAft>
                <a:spcPts val="1000"/>
              </a:spcAft>
              <a:buClr>
                <a:schemeClr val="dk1"/>
              </a:buClr>
              <a:buSzPts val="1150"/>
              <a:buFont typeface="Roboto"/>
              <a:buChar char="➔"/>
            </a:pPr>
            <a:r>
              <a:rPr lang="en" sz="1150" b="1" dirty="0">
                <a:solidFill>
                  <a:schemeClr val="dk1"/>
                </a:solidFill>
                <a:latin typeface="Arial" panose="020B0604020202020204" pitchFamily="34" charset="0"/>
                <a:ea typeface="Roboto"/>
                <a:cs typeface="Arial" panose="020B0604020202020204" pitchFamily="34" charset="0"/>
                <a:sym typeface="Roboto"/>
              </a:rPr>
              <a:t>The immediate next step is to conduct thorough EDA and feature engineering</a:t>
            </a:r>
            <a:r>
              <a:rPr lang="en" sz="1150" dirty="0">
                <a:solidFill>
                  <a:schemeClr val="dk1"/>
                </a:solidFill>
                <a:latin typeface="Arial" panose="020B0604020202020204" pitchFamily="34" charset="0"/>
                <a:ea typeface="Roboto"/>
                <a:cs typeface="Arial" panose="020B0604020202020204" pitchFamily="34" charset="0"/>
                <a:sym typeface="Roboto"/>
              </a:rPr>
              <a:t> to reveal the correlation between features and the loan default.</a:t>
            </a:r>
            <a:endParaRPr sz="1150" dirty="0">
              <a:latin typeface="Arial" panose="020B0604020202020204" pitchFamily="34" charset="0"/>
              <a:ea typeface="Roboto"/>
              <a:cs typeface="Arial" panose="020B0604020202020204" pitchFamily="34" charset="0"/>
              <a:sym typeface="Robo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68</TotalTime>
  <Words>383</Words>
  <Application>Microsoft Office PowerPoint</Application>
  <PresentationFormat>Custom</PresentationFormat>
  <Paragraphs>20</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PT Sans Narrow</vt:lpstr>
      <vt:lpstr>Roboto</vt:lpstr>
      <vt:lpstr>Google Sans SemiBold</vt:lpstr>
      <vt:lpstr>Google Sans</vt:lpstr>
      <vt:lpstr>Calibri</vt:lpstr>
      <vt:lpstr>Arial</vt:lpstr>
      <vt:lpstr>Work Sans</vt:lpstr>
      <vt:lpstr>Simple Light</vt:lpstr>
      <vt:lpstr>Loan Default Prediction Project | Preliminary Data Summary (Milestone 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User Churn Project | Preliminary Data Summary (Milestone 2)</dc:title>
  <cp:lastModifiedBy>Aleksandar Osmanli</cp:lastModifiedBy>
  <cp:revision>13</cp:revision>
  <dcterms:modified xsi:type="dcterms:W3CDTF">2024-12-23T13:21:57Z</dcterms:modified>
</cp:coreProperties>
</file>